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83" r:id="rId14"/>
    <p:sldId id="268" r:id="rId15"/>
    <p:sldId id="277" r:id="rId16"/>
    <p:sldId id="275" r:id="rId17"/>
    <p:sldId id="282" r:id="rId18"/>
    <p:sldId id="279" r:id="rId19"/>
    <p:sldId id="281" r:id="rId20"/>
    <p:sldId id="274" r:id="rId21"/>
    <p:sldId id="280" r:id="rId22"/>
    <p:sldId id="27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97" autoAdjust="0"/>
  </p:normalViewPr>
  <p:slideViewPr>
    <p:cSldViewPr>
      <p:cViewPr>
        <p:scale>
          <a:sx n="100" d="100"/>
          <a:sy n="100" d="100"/>
        </p:scale>
        <p:origin x="-882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4E2-1BA2-45D4-87E3-971CA00F69A4}" type="datetimeFigureOut">
              <a:rPr lang="pl-PL" smtClean="0"/>
              <a:pPr/>
              <a:t>2011-05-23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8DA9-C891-4451-8201-0A276AD910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18DA9-C891-4451-8201-0A276AD9100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18DA9-C891-4451-8201-0A276AD9100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770015-2078-49C1-ABDA-FFB3119BF523}" type="datetimeFigureOut">
              <a:rPr lang="pl-PL" smtClean="0"/>
              <a:pPr/>
              <a:t>2011-05-23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EC73A1-F055-4D9B-B26E-A5A7CD7FF80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p.warmia.mazury.pl/janowiec_koscielny_gmina-wiejsk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28662" y="1357298"/>
            <a:ext cx="78581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, Arial" charset="0"/>
                <a:cs typeface="Calibri, Arial" charset="0"/>
              </a:rPr>
              <a:t>Projekt </a:t>
            </a:r>
            <a:r>
              <a:rPr kumimoji="0" lang="de-DE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, Arial" charset="0"/>
                <a:cs typeface="Calibri, Arial" charset="0"/>
              </a:rPr>
              <a:t>systemowy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, Arial" charset="0"/>
                <a:cs typeface="Calibri, Arial" charset="0"/>
              </a:rPr>
              <a:t> 2011r.: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ell MT" pitchFamily="18" charset="0"/>
              </a:rPr>
              <a:t>Gminy Janowiec Kościelny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0070C0"/>
                </a:solidFill>
                <a:latin typeface="Bell MT" pitchFamily="18" charset="0"/>
              </a:rPr>
              <a:t>Gminny Ośrodek Pomocy Społecznej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solidFill>
                  <a:srgbClr val="0070C0"/>
                </a:solidFill>
                <a:latin typeface="Bell MT" pitchFamily="18" charset="0"/>
              </a:rPr>
              <a:t>w Janowcu Kościelnym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Bell MT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„INICJATYWA NA RZECZ INTEGRACJI 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Bell MT" pitchFamily="18" charset="0"/>
              <a:ea typeface="Calibri, Arial" charset="0"/>
              <a:cs typeface="Calibri, 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W GMINIE JANOWIEC KOŚCIELNY</a:t>
            </a:r>
            <a:r>
              <a:rPr lang="pl-PL" sz="28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  <a:ea typeface="Calibri, Arial" charset="0"/>
                <a:cs typeface="Calibri, Arial" charset="0"/>
              </a:rPr>
              <a:t>”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Bell MT" pitchFamily="18" charset="0"/>
              <a:ea typeface="Calibri, Arial" charset="0"/>
              <a:cs typeface="Calibri, 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Okres realizacji projektu: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ea typeface="Calibri, Arial" charset="0"/>
              <a:cs typeface="Calibri, 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od</a:t>
            </a:r>
            <a:r>
              <a:rPr kumimoji="0" lang="de-DE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 01.0</a:t>
            </a:r>
            <a:r>
              <a:rPr kumimoji="0" lang="pl-PL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1</a:t>
            </a:r>
            <a:r>
              <a:rPr kumimoji="0" lang="de-DE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.201</a:t>
            </a:r>
            <a:r>
              <a:rPr kumimoji="0" lang="pl-PL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1</a:t>
            </a:r>
            <a:r>
              <a:rPr kumimoji="0" lang="de-DE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r. do 31.12.201</a:t>
            </a:r>
            <a:r>
              <a:rPr kumimoji="0" lang="pl-PL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1</a:t>
            </a:r>
            <a:r>
              <a:rPr kumimoji="0" lang="de-DE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, Arial" charset="0"/>
                <a:cs typeface="Calibri, Arial" charset="0"/>
              </a:rPr>
              <a:t>r.</a:t>
            </a:r>
            <a:endParaRPr kumimoji="0" lang="pl-PL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ea typeface="Calibri, Arial" charset="0"/>
              <a:cs typeface="Calibri, Arial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b="1" dirty="0" smtClean="0">
                <a:latin typeface="Bell MT" pitchFamily="18" charset="0"/>
              </a:rPr>
              <a:t>			   </a:t>
            </a:r>
            <a:r>
              <a:rPr lang="pl-PL" b="1" dirty="0" smtClean="0">
                <a:latin typeface="Bell MT" pitchFamily="18" charset="0"/>
              </a:rPr>
              <a:t>Przygotowanie i opracowanie: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</a:rPr>
              <a:t>					  Leszek Stryjewski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49688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57166"/>
            <a:ext cx="2324100" cy="857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14340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Nabycie umiejętności prawidłowej komunikacji interpersonalnej czy negocjacji z ludźmi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Kształtowanie postaw asertywnych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Techniki redukcji stresu w sytuacjach codziennych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Strategie postępowania w życiu codziennym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Analiza postaw życiowych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Wzmocnienie motywacji i pozytywnej samooceny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Poradnictwo w zakresie konkretnego problemu</a:t>
            </a:r>
          </a:p>
          <a:p>
            <a:pPr>
              <a:buNone/>
            </a:pPr>
            <a:endParaRPr lang="pl-PL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857364"/>
            <a:ext cx="8429684" cy="3714776"/>
          </a:xfrm>
        </p:spPr>
        <p:txBody>
          <a:bodyPr>
            <a:normAutofit fontScale="70000" lnSpcReduction="20000"/>
          </a:bodyPr>
          <a:lstStyle/>
          <a:p>
            <a:pPr marL="651510" lvl="0" indent="-514350" algn="just">
              <a:buNone/>
            </a:pPr>
            <a:r>
              <a:rPr lang="pl-PL" sz="3800" b="1" dirty="0" smtClean="0">
                <a:solidFill>
                  <a:schemeClr val="accent4">
                    <a:lumMod val="50000"/>
                  </a:schemeClr>
                </a:solidFill>
                <a:latin typeface="Bell MT" pitchFamily="18" charset="0"/>
              </a:rPr>
              <a:t>2. Szkolenie umiejętności zarządzania budżetem domowym (instrument aktywizacji edukacyjnej)</a:t>
            </a:r>
            <a:endParaRPr lang="pl-PL" sz="3800" dirty="0" smtClean="0">
              <a:latin typeface="Bell MT" pitchFamily="18" charset="0"/>
            </a:endParaRPr>
          </a:p>
          <a:p>
            <a:pPr lvl="0"/>
            <a:r>
              <a:rPr lang="pl-PL" sz="3800" dirty="0" smtClean="0">
                <a:latin typeface="Bell MT" pitchFamily="18" charset="0"/>
              </a:rPr>
              <a:t>Zagadnienia związane z budżetowaniem, tworzeniem </a:t>
            </a:r>
            <a:r>
              <a:rPr lang="pl-PL" sz="5100" dirty="0" smtClean="0">
                <a:latin typeface="Arabic Typesetting" pitchFamily="66" charset="-78"/>
                <a:cs typeface="Arabic Typesetting" pitchFamily="66" charset="-78"/>
              </a:rPr>
              <a:t>budżetu</a:t>
            </a:r>
            <a:r>
              <a:rPr lang="pl-PL" sz="3800" dirty="0" smtClean="0">
                <a:latin typeface="Bell MT" pitchFamily="18" charset="0"/>
              </a:rPr>
              <a:t> domowego, gospodarowanie pieniędzmi</a:t>
            </a:r>
          </a:p>
          <a:p>
            <a:pPr lvl="0"/>
            <a:r>
              <a:rPr lang="pl-PL" sz="3800" dirty="0" smtClean="0">
                <a:latin typeface="Bell MT" pitchFamily="18" charset="0"/>
              </a:rPr>
              <a:t>Pojęcie budżetu i jego zastosowanie</a:t>
            </a:r>
          </a:p>
          <a:p>
            <a:pPr lvl="0"/>
            <a:r>
              <a:rPr lang="pl-PL" sz="3800" dirty="0" smtClean="0">
                <a:latin typeface="Bell MT" pitchFamily="18" charset="0"/>
              </a:rPr>
              <a:t>Czy korzystać z kredytów? </a:t>
            </a:r>
          </a:p>
          <a:p>
            <a:pPr lvl="0"/>
            <a:r>
              <a:rPr lang="pl-PL" sz="3800" dirty="0" smtClean="0">
                <a:latin typeface="Bell MT" pitchFamily="18" charset="0"/>
              </a:rPr>
              <a:t>Jak wyjść z zadłużenia?</a:t>
            </a:r>
          </a:p>
          <a:p>
            <a:pPr lvl="0"/>
            <a:r>
              <a:rPr lang="pl-PL" sz="3800" dirty="0" smtClean="0">
                <a:latin typeface="Bell MT" pitchFamily="18" charset="0"/>
              </a:rPr>
              <a:t>Rachunek bankowy i inne produkty bankowe jako pomoc w zarządzaniu budżetem domowym</a:t>
            </a:r>
          </a:p>
          <a:p>
            <a:endParaRPr lang="pl-PL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498212" cy="32861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3200" b="1" u="sng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 3. Szkolenie Mała gastronomia z elementami cateringu (instrument aktywizacji edukacyjnej)</a:t>
            </a:r>
          </a:p>
          <a:p>
            <a:pPr algn="just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Podstawy żywienia człowieka</a:t>
            </a:r>
          </a:p>
          <a:p>
            <a:pPr algn="just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Technologia z towaroznawstwem – mała gastronomia</a:t>
            </a:r>
          </a:p>
          <a:p>
            <a:pPr algn="just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Wyposażenie zakładów gastronomicznych</a:t>
            </a:r>
          </a:p>
          <a:p>
            <a:pPr algn="just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Marketing i catering w gastronomii</a:t>
            </a:r>
          </a:p>
          <a:p>
            <a:pPr algn="just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Tematyka związana z spółdzielnią socjalną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357718"/>
          </a:xfrm>
        </p:spPr>
        <p:txBody>
          <a:bodyPr>
            <a:normAutofit fontScale="92500" lnSpcReduction="10000"/>
          </a:bodyPr>
          <a:lstStyle/>
          <a:p>
            <a:endParaRPr lang="pl-PL" b="1" dirty="0" smtClean="0">
              <a:solidFill>
                <a:schemeClr val="accent4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b="1" dirty="0" smtClean="0">
                <a:solidFill>
                  <a:schemeClr val="accent4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Zajęcia praktyczne: potrawy z warzyw i owoców – technika wykonania, sposób podania, dodatki, sporządzanie zup – sposoby podawania, dobór dodatków, sporządzanie sosów zimnych i gorących, zastosowanie do potraw, potrawy z mięsa – technika wykonania, sposób podania, dodatki, potrawy z drobiu – technika wykonania, sposób podania, dodatki, potrawy z ryb – technika wykonania, sposób podania, dodatki, sporządzanie zakąsek zimnych i gorących – technika wykonania, sposób podania, dodatki, napoje zimne i gorące – technika wykonania, sposób podania, sporządzanie różnego rodzajów deserów – technika wykonania, sposób podania, sporządzanie ciast: kruchych, piernikowych, biszkoptowych, piaskowych, drożdżowych, francuskich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4282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latin typeface="Bell MT" pitchFamily="18" charset="0"/>
              </a:rPr>
              <a:t>Dzięki wsparciu Unii Europejskiej w ramach Europejskiego Funduszu Społecznego możliwa jest kontynuacja  zatrudnienia pracownika socjalnego w ramach upowszechniania instrumentów aktywnej integracji oraz świadczeniu pracy socjalnej w terenie. </a:t>
            </a:r>
          </a:p>
          <a:p>
            <a:pPr>
              <a:buNone/>
            </a:pPr>
            <a:r>
              <a:rPr lang="pl-PL" sz="2400" dirty="0" smtClean="0">
                <a:latin typeface="Bell MT" pitchFamily="18" charset="0"/>
              </a:rPr>
              <a:t>Wartość dodana projektu: Bez wsparcia </a:t>
            </a:r>
            <a:r>
              <a:rPr lang="pl-PL" sz="2400" dirty="0" err="1" smtClean="0">
                <a:latin typeface="Bell MT" pitchFamily="18" charset="0"/>
              </a:rPr>
              <a:t>EFSu</a:t>
            </a:r>
            <a:r>
              <a:rPr lang="pl-PL" sz="2400" dirty="0" smtClean="0">
                <a:latin typeface="Bell MT" pitchFamily="18" charset="0"/>
              </a:rPr>
              <a:t> nie byłoby możliwe zrealizowanie tak kompleksowego programu i planowane działania szkoleniowe nie mogłyby się odbyć. Ponadto projekt charakteryzuje się skutecznością rozwiązań. Zwiększy to ich potencjał i szanse na rynku pracy, jak również będzie zapobiegał wykluczeniu społecznemu przyczyniając się do realizacji celów projektu.</a:t>
            </a:r>
            <a:endParaRPr lang="pl-PL" sz="2400" dirty="0">
              <a:latin typeface="Bell MT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Nasza jednostka spełnia wymogi: merytoryczne tj. posiadamy Gminną Strategię Rozwiązywania problemów Społecznych Gminy Janowiec Kościelny na lata 2008-2015, organizacyjne dotyczące zatrudnienia pracowników socjalnych (trzy etaty), finansowe tj. posiadamy wkład własny na poziomie 10,50% zasiłki okresowe lub celowe.</a:t>
            </a: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00174"/>
            <a:ext cx="8443914" cy="407196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b="1" dirty="0" smtClean="0"/>
              <a:t> </a:t>
            </a:r>
            <a:endParaRPr lang="pl-PL" sz="11200" dirty="0" smtClean="0">
              <a:solidFill>
                <a:schemeClr val="accent4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Pozostałe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7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osób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w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ramach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tego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zadania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zosta</a:t>
            </a:r>
            <a:r>
              <a:rPr lang="pl-PL" sz="11200" b="1" dirty="0" smtClean="0">
                <a:latin typeface="Arabic Typesetting" pitchFamily="66" charset="-78"/>
                <a:cs typeface="Arabic Typesetting" pitchFamily="66" charset="-78"/>
              </a:rPr>
              <a:t>nie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objętych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Programem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Aktywności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Lokalnej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pl-PL" sz="11200" b="1" dirty="0" smtClean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de-DE" sz="11200" b="1" u="sng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PROGRAM AKTYWNOŚCI LOKALNEJ</a:t>
            </a:r>
            <a:endParaRPr lang="pl-PL" sz="11200" b="1" u="sng" dirty="0" smtClean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pl-PL" sz="11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de-DE" sz="11200" dirty="0" smtClean="0">
                <a:latin typeface="Arabic Typesetting" pitchFamily="66" charset="-78"/>
                <a:cs typeface="Arabic Typesetting" pitchFamily="66" charset="-78"/>
              </a:rPr>
              <a:t>Łączna kwota przeznaczona na Program Aktywności </a:t>
            </a:r>
            <a:r>
              <a:rPr lang="de-DE" sz="11200" dirty="0" err="1" smtClean="0">
                <a:latin typeface="Arabic Typesetting" pitchFamily="66" charset="-78"/>
                <a:cs typeface="Arabic Typesetting" pitchFamily="66" charset="-78"/>
              </a:rPr>
              <a:t>Lokalnej</a:t>
            </a:r>
            <a:r>
              <a:rPr lang="de-DE" sz="11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dirty="0" err="1" smtClean="0">
                <a:latin typeface="Arabic Typesetting" pitchFamily="66" charset="-78"/>
                <a:cs typeface="Arabic Typesetting" pitchFamily="66" charset="-78"/>
              </a:rPr>
              <a:t>wynosi</a:t>
            </a:r>
            <a:r>
              <a:rPr lang="de-DE" sz="11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pl-PL" sz="112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pl-PL" sz="11200" b="1" dirty="0" smtClean="0">
                <a:latin typeface="Arabic Typesetting" pitchFamily="66" charset="-78"/>
                <a:cs typeface="Arabic Typesetting" pitchFamily="66" charset="-78"/>
              </a:rPr>
              <a:t>15 201,27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(ryczałt)</a:t>
            </a:r>
            <a:r>
              <a:rPr lang="de-DE" sz="11200" dirty="0" smtClean="0">
                <a:latin typeface="Arabic Typesetting" pitchFamily="66" charset="-78"/>
                <a:cs typeface="Arabic Typesetting" pitchFamily="66" charset="-78"/>
              </a:rPr>
              <a:t>,  a cena </a:t>
            </a:r>
            <a:r>
              <a:rPr lang="de-DE" sz="11200" dirty="0" err="1" smtClean="0">
                <a:latin typeface="Arabic Typesetting" pitchFamily="66" charset="-78"/>
                <a:cs typeface="Arabic Typesetting" pitchFamily="66" charset="-78"/>
              </a:rPr>
              <a:t>jednostkowa</a:t>
            </a:r>
            <a:r>
              <a:rPr lang="de-DE" sz="11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dirty="0" err="1" smtClean="0">
                <a:latin typeface="Arabic Typesetting" pitchFamily="66" charset="-78"/>
                <a:cs typeface="Arabic Typesetting" pitchFamily="66" charset="-78"/>
              </a:rPr>
              <a:t>wynosi</a:t>
            </a:r>
            <a:r>
              <a:rPr lang="pl-PL" sz="11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11200" b="1" dirty="0" smtClean="0">
                <a:latin typeface="Arabic Typesetting" pitchFamily="66" charset="-78"/>
                <a:cs typeface="Arabic Typesetting" pitchFamily="66" charset="-78"/>
              </a:rPr>
              <a:t>2 171,61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r>
              <a:rPr lang="pl-PL" sz="11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de-DE" sz="11200" b="1" dirty="0" err="1" smtClean="0">
                <a:latin typeface="Arabic Typesetting" pitchFamily="66" charset="-78"/>
                <a:cs typeface="Arabic Typesetting" pitchFamily="66" charset="-78"/>
              </a:rPr>
              <a:t>ryczałt</a:t>
            </a:r>
            <a:r>
              <a:rPr lang="de-DE" sz="11200" b="1" dirty="0" smtClean="0">
                <a:latin typeface="Arabic Typesetting" pitchFamily="66" charset="-78"/>
                <a:cs typeface="Arabic Typesetting" pitchFamily="66" charset="-78"/>
              </a:rPr>
              <a:t>).</a:t>
            </a:r>
            <a:endParaRPr lang="pl-PL" sz="112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>
              <a:buAutoNum type="arabicPeriod"/>
            </a:pPr>
            <a:r>
              <a:rPr lang="pl-PL" sz="11200" b="1" u="sng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Trening motywacyjny, pozytywnego myślenia, twórczego rozwiązywania problemów (instrument aktywizacji społecznej):</a:t>
            </a:r>
          </a:p>
          <a:p>
            <a:pPr marL="880110" indent="-742950"/>
            <a:r>
              <a:rPr lang="pl-PL" sz="11200" dirty="0" smtClean="0">
                <a:latin typeface="Arabic Typesetting" pitchFamily="66" charset="-78"/>
                <a:cs typeface="Arabic Typesetting" pitchFamily="66" charset="-78"/>
              </a:rPr>
              <a:t>Przełamywanie barier emocjonalnych treningu</a:t>
            </a: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64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4300" dirty="0" smtClean="0">
              <a:latin typeface="Bell MT" pitchFamily="18" charset="0"/>
            </a:endParaRPr>
          </a:p>
          <a:p>
            <a:pPr marL="880110" indent="-742950">
              <a:buNone/>
            </a:pPr>
            <a:endParaRPr lang="pl-PL" sz="4300" dirty="0" smtClean="0">
              <a:latin typeface="Bell MT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>
            <a:normAutofit/>
          </a:bodyPr>
          <a:lstStyle/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Niwelowanie braków motywacyjnych w postaci postawy wyuczonej bezradności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Otworzenie grupy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Nawiązanie kontaktu emocjonalnego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 Wytworzenie atmosfery bezpieczeństwa i budowanie zaufania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Autoprezentacja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Pogłębienie samoświadomości zawodowej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Odnalezienie i utrwalenie motywacji do poszukiwania pracy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Poszukiwanie możliwości wyjścia ze złej sytuacji na rynku pracy</a:t>
            </a:r>
          </a:p>
          <a:p>
            <a:pPr marL="880110" indent="-742950"/>
            <a:r>
              <a:rPr lang="pl-PL" sz="2400" dirty="0" smtClean="0">
                <a:latin typeface="Arabic Typesetting" pitchFamily="66" charset="-78"/>
                <a:cs typeface="Arabic Typesetting" pitchFamily="66" charset="-78"/>
              </a:rPr>
              <a:t>Próba pokazania, jak można wyjść ze stanu bezradności życiowej</a:t>
            </a:r>
          </a:p>
          <a:p>
            <a:pPr marL="880110" indent="-742950"/>
            <a:endParaRPr lang="pl-PL" sz="18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/>
            <a:endParaRPr lang="pl-PL" sz="18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880110" indent="-742950">
              <a:buNone/>
            </a:pPr>
            <a:endParaRPr lang="pl-PL" sz="1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3857652"/>
          </a:xfrm>
        </p:spPr>
        <p:txBody>
          <a:bodyPr>
            <a:normAutofit/>
          </a:bodyPr>
          <a:lstStyle/>
          <a:p>
            <a:pPr marL="1051560" indent="-914400">
              <a:buNone/>
            </a:pPr>
            <a:r>
              <a:rPr lang="de-DE" sz="3200" b="1" u="sng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2. </a:t>
            </a:r>
            <a:r>
              <a:rPr lang="pl-PL" sz="3200" b="1" u="sng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Trening życiowo-edukacyjny (instrument aktywizacji społecznej):</a:t>
            </a:r>
          </a:p>
          <a:p>
            <a:pPr marL="1051560" indent="-914400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Planowanie rozkładu dnia</a:t>
            </a:r>
          </a:p>
          <a:p>
            <a:pPr marL="1051560" indent="-914400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Łączenie wielu czynności i obowiązków</a:t>
            </a:r>
          </a:p>
          <a:p>
            <a:pPr marL="1051560" indent="-914400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Efektywne wykorzystanie czasu</a:t>
            </a:r>
          </a:p>
          <a:p>
            <a:pPr marL="1051560" indent="-914400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Relacje rodzinne</a:t>
            </a:r>
          </a:p>
          <a:p>
            <a:pPr marL="1051560" indent="-914400"/>
            <a:r>
              <a:rPr lang="pl-PL" sz="3200" b="1" dirty="0" smtClean="0">
                <a:latin typeface="Arabic Typesetting" pitchFamily="66" charset="-78"/>
                <a:cs typeface="Arabic Typesetting" pitchFamily="66" charset="-78"/>
              </a:rPr>
              <a:t>Podział obowiązków pomiędzy członków rodziny</a:t>
            </a:r>
            <a:endParaRPr lang="pl-PL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1051560" lvl="0" indent="-914400">
              <a:buNone/>
            </a:pPr>
            <a:endParaRPr lang="pl-PL" sz="3200" b="1" dirty="0" smtClean="0">
              <a:solidFill>
                <a:schemeClr val="accent4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1051560" lvl="0" indent="-914400">
              <a:buNone/>
            </a:pPr>
            <a:endParaRPr lang="pl-PL" sz="3200" b="1" dirty="0" smtClean="0">
              <a:solidFill>
                <a:schemeClr val="accent4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1051560" lvl="0" indent="-914400">
              <a:buNone/>
            </a:pPr>
            <a:endParaRPr lang="pl-PL" sz="3100" b="1" dirty="0" smtClean="0">
              <a:solidFill>
                <a:schemeClr val="accent4">
                  <a:lumMod val="50000"/>
                </a:schemeClr>
              </a:solidFill>
              <a:latin typeface="Bell MT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71480"/>
            <a:ext cx="232410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501122" cy="456628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b="1" u="sng" dirty="0" smtClean="0">
                <a:solidFill>
                  <a:schemeClr val="accent4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3. Kurs nowoczesny sprzedawca z obsługą kas fiskalnych (instrument aktywizacji zawodowej):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Podstawy obsługi komputera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Prawne aspekty sprzedaży, techniki sprzedaży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Kasy fiskalne – obsługa praktyczna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Rodzaje urządzeń fiskalnych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Podmiotowy i przedmiotowy obowiązek stosowania kas fiskalnych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Raporty kas fiskalnych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Współpraca kasy fiskalnej z komputerem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Operacja fakturowania komputerowego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1714488"/>
            <a:ext cx="7498080" cy="3857652"/>
          </a:xfrm>
        </p:spPr>
        <p:txBody>
          <a:bodyPr>
            <a:normAutofit fontScale="70000" lnSpcReduction="20000"/>
          </a:bodyPr>
          <a:lstStyle/>
          <a:p>
            <a:pPr marL="651510" indent="-514350">
              <a:buFont typeface="Wingdings" pitchFamily="2" charset="2"/>
              <a:buChar char="Ø"/>
            </a:pPr>
            <a:r>
              <a:rPr lang="de-DE" sz="3000" b="1" dirty="0" smtClean="0">
                <a:latin typeface="Bell MT" pitchFamily="18" charset="0"/>
              </a:rPr>
              <a:t>Projekt współfinansowany przez Unię Europejską ze środków Europejskiego Funduszu Społecznego w ramach Programu Operacyjnego Kapitał Ludzki 2007-2013</a:t>
            </a:r>
            <a:endParaRPr lang="pl-PL" sz="3000" b="1" dirty="0" smtClean="0">
              <a:latin typeface="Bell MT" pitchFamily="18" charset="0"/>
            </a:endParaRPr>
          </a:p>
          <a:p>
            <a:endParaRPr lang="pl-PL" sz="30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3000" b="1" dirty="0" smtClean="0">
                <a:solidFill>
                  <a:schemeClr val="accent3">
                    <a:lumMod val="75000"/>
                  </a:schemeClr>
                </a:solidFill>
                <a:latin typeface="Bell MT" pitchFamily="18" charset="0"/>
              </a:rPr>
              <a:t>Priorytet VII </a:t>
            </a:r>
            <a:r>
              <a:rPr lang="de-DE" sz="3000" b="1" dirty="0" smtClean="0">
                <a:latin typeface="Bell MT" pitchFamily="18" charset="0"/>
              </a:rPr>
              <a:t>Promocja Integracji Społecznej</a:t>
            </a:r>
            <a:endParaRPr lang="pl-PL" sz="3000" b="1" dirty="0" smtClean="0">
              <a:latin typeface="Bell MT" pitchFamily="18" charset="0"/>
            </a:endParaRPr>
          </a:p>
          <a:p>
            <a:endParaRPr lang="pl-PL" sz="30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3000" b="1" dirty="0" smtClean="0">
                <a:solidFill>
                  <a:schemeClr val="accent3">
                    <a:lumMod val="75000"/>
                  </a:schemeClr>
                </a:solidFill>
                <a:latin typeface="Bell MT" pitchFamily="18" charset="0"/>
              </a:rPr>
              <a:t>Działanie 7.1 </a:t>
            </a:r>
            <a:r>
              <a:rPr lang="de-DE" sz="3000" b="1" dirty="0" smtClean="0">
                <a:latin typeface="Bell MT" pitchFamily="18" charset="0"/>
              </a:rPr>
              <a:t>Rozwój i upowszechni</a:t>
            </a:r>
            <a:r>
              <a:rPr lang="pl-PL" sz="3000" b="1" dirty="0" smtClean="0">
                <a:latin typeface="Bell MT" pitchFamily="18" charset="0"/>
              </a:rPr>
              <a:t>a</a:t>
            </a:r>
            <a:r>
              <a:rPr lang="de-DE" sz="3000" b="1" dirty="0" smtClean="0">
                <a:latin typeface="Bell MT" pitchFamily="18" charset="0"/>
              </a:rPr>
              <a:t>nie aktywnej integracji</a:t>
            </a:r>
            <a:endParaRPr lang="pl-PL" sz="3000" b="1" dirty="0" smtClean="0">
              <a:latin typeface="Bell MT" pitchFamily="18" charset="0"/>
            </a:endParaRPr>
          </a:p>
          <a:p>
            <a:endParaRPr lang="pl-PL" sz="30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3000" b="1" dirty="0" smtClean="0">
                <a:solidFill>
                  <a:schemeClr val="accent3">
                    <a:lumMod val="75000"/>
                  </a:schemeClr>
                </a:solidFill>
                <a:latin typeface="Bell MT" pitchFamily="18" charset="0"/>
              </a:rPr>
              <a:t>Poddziałanie 7.1.1 </a:t>
            </a:r>
            <a:r>
              <a:rPr lang="de-DE" sz="3000" b="1" dirty="0" smtClean="0">
                <a:latin typeface="Bell MT" pitchFamily="18" charset="0"/>
              </a:rPr>
              <a:t>Rozwój i upowszechnianie aktywnej integracji przez ośrodki pomocy społecznej</a:t>
            </a:r>
            <a:endParaRPr lang="pl-PL" sz="3000" dirty="0" smtClean="0">
              <a:latin typeface="Bell MT" pitchFamily="18" charset="0"/>
            </a:endParaRPr>
          </a:p>
          <a:p>
            <a:endParaRPr lang="pl-PL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49688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57166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143404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Zasady identyfikacji fałszywych znaków pieniężnych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Profesjonalna obsługa klienta</a:t>
            </a:r>
          </a:p>
          <a:p>
            <a:pPr>
              <a:buNone/>
            </a:pPr>
            <a:r>
              <a:rPr lang="pl-PL" b="1" u="sng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4. Trening przedsiębiorczości (instrument aktywizacji społecznej):</a:t>
            </a:r>
            <a:r>
              <a:rPr lang="de-DE" b="1" u="sng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 </a:t>
            </a:r>
            <a:endParaRPr lang="pl-PL" b="1" u="sng" dirty="0" smtClean="0">
              <a:solidFill>
                <a:schemeClr val="accent3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Jak założyć własną działalność gospodarczą?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Wiedza dotycząca aspektów formalno-prawnych wolontariatu jako formy zdobywania nowych doświadczeń zawodowych</a:t>
            </a:r>
          </a:p>
          <a:p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Znajomość dostępnych form pracy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2148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>
                <a:latin typeface="Andalus" pitchFamily="2" charset="-78"/>
                <a:cs typeface="Andalus" pitchFamily="2" charset="-78"/>
              </a:rPr>
              <a:t>Wskaźnik pomiaru celu:</a:t>
            </a:r>
          </a:p>
          <a:p>
            <a:pPr>
              <a:buNone/>
            </a:pPr>
            <a:endParaRPr lang="pl-PL" b="1" dirty="0" smtClean="0">
              <a:latin typeface="Andalus" pitchFamily="2" charset="-78"/>
              <a:cs typeface="Andalus" pitchFamily="2" charset="-78"/>
            </a:endParaRPr>
          </a:p>
          <a:p>
            <a:pPr marL="651510" indent="-514350">
              <a:buFont typeface="+mj-lt"/>
              <a:buAutoNum type="arabicPeriod"/>
            </a:pPr>
            <a:r>
              <a:rPr lang="pl-PL" dirty="0" smtClean="0">
                <a:latin typeface="Andalus" pitchFamily="2" charset="-78"/>
                <a:cs typeface="Andalus" pitchFamily="2" charset="-78"/>
              </a:rPr>
              <a:t>Liczba klientów instytucji pomocy społecznej, którzy zakończyli udział w projektach dotyczących aktywnej integracji.</a:t>
            </a:r>
          </a:p>
          <a:p>
            <a:pPr marL="651510" indent="-514350">
              <a:buFont typeface="+mj-lt"/>
              <a:buAutoNum type="arabicPeriod"/>
            </a:pPr>
            <a:r>
              <a:rPr lang="pl-PL" dirty="0" smtClean="0">
                <a:latin typeface="Andalus" pitchFamily="2" charset="-78"/>
                <a:cs typeface="Andalus" pitchFamily="2" charset="-78"/>
              </a:rPr>
              <a:t>Liczba klientów instytucji pomocy społecznej </a:t>
            </a:r>
          </a:p>
          <a:p>
            <a:pPr marL="651510" indent="-514350">
              <a:buNone/>
            </a:pPr>
            <a:r>
              <a:rPr lang="pl-PL" dirty="0" smtClean="0">
                <a:latin typeface="Andalus" pitchFamily="2" charset="-78"/>
                <a:cs typeface="Andalus" pitchFamily="2" charset="-78"/>
              </a:rPr>
              <a:t>       z terenów wiejskich, którzy zakończyli udział </a:t>
            </a:r>
          </a:p>
          <a:p>
            <a:pPr marL="651510" indent="-514350">
              <a:buNone/>
            </a:pPr>
            <a:r>
              <a:rPr lang="pl-PL" dirty="0" smtClean="0">
                <a:latin typeface="Andalus" pitchFamily="2" charset="-78"/>
                <a:cs typeface="Andalus" pitchFamily="2" charset="-78"/>
              </a:rPr>
              <a:t>       w projektach dotyczących aktywnej integracji.</a:t>
            </a:r>
          </a:p>
          <a:p>
            <a:pPr marL="651510" indent="-514350">
              <a:buNone/>
            </a:pPr>
            <a:r>
              <a:rPr lang="pl-PL" sz="2200" dirty="0" smtClean="0">
                <a:latin typeface="Andalus" pitchFamily="2" charset="-78"/>
                <a:cs typeface="Andalus" pitchFamily="2" charset="-78"/>
              </a:rPr>
              <a:t>3.</a:t>
            </a:r>
            <a:r>
              <a:rPr lang="pl-PL" dirty="0" smtClean="0">
                <a:latin typeface="Andalus" pitchFamily="2" charset="-78"/>
                <a:cs typeface="Andalus" pitchFamily="2" charset="-78"/>
              </a:rPr>
              <a:t>   Liczba klientów instytucji pomocy społecznej objętych kontraktami socjalnymi  w ramach realizowanych projektów.</a:t>
            </a:r>
          </a:p>
          <a:p>
            <a:pPr marL="651510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714480" y="2500306"/>
            <a:ext cx="62022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DZIĘKUJĘ ZA UWAGĘ </a:t>
            </a:r>
            <a:endParaRPr lang="pl-PL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428736"/>
            <a:ext cx="8072494" cy="3786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/>
              <a:t>Szczegółowe informacje o projekcie systemowym można uzyskać na stronie internetowej - </a:t>
            </a:r>
          </a:p>
          <a:p>
            <a:pPr>
              <a:buNone/>
            </a:pPr>
            <a:r>
              <a:rPr lang="de-DE" sz="1400" b="1" u="sng" dirty="0" smtClean="0">
                <a:hlinkClick r:id="rId2"/>
              </a:rPr>
              <a:t>www.bip.warmia.mazury.pl/janowiec</a:t>
            </a:r>
            <a:r>
              <a:rPr lang="pl-PL" sz="1400" b="1" u="sng" dirty="0" smtClean="0">
                <a:hlinkClick r:id="rId2"/>
              </a:rPr>
              <a:t>_</a:t>
            </a:r>
            <a:r>
              <a:rPr lang="de-DE" sz="1400" b="1" u="sng" dirty="0" err="1" smtClean="0">
                <a:hlinkClick r:id="rId2"/>
              </a:rPr>
              <a:t>koscielny_gmina</a:t>
            </a:r>
            <a:r>
              <a:rPr lang="pl-PL" sz="1400" b="1" u="sng" dirty="0" smtClean="0">
                <a:hlinkClick r:id="rId2"/>
              </a:rPr>
              <a:t> </a:t>
            </a:r>
            <a:r>
              <a:rPr lang="de-DE" sz="1400" b="1" u="sng" dirty="0" err="1" smtClean="0">
                <a:hlinkClick r:id="rId2"/>
              </a:rPr>
              <a:t>wiejska</a:t>
            </a:r>
            <a:r>
              <a:rPr lang="de-DE" sz="1400" b="1" dirty="0" smtClean="0"/>
              <a:t>    </a:t>
            </a:r>
            <a:r>
              <a:rPr lang="de-DE" sz="1600" b="1" dirty="0" smtClean="0"/>
              <a:t>e</a:t>
            </a:r>
            <a:r>
              <a:rPr lang="pl-PL" sz="1600" b="1" dirty="0" smtClean="0"/>
              <a:t>-</a:t>
            </a:r>
            <a:r>
              <a:rPr lang="de-DE" sz="1600" b="1" dirty="0" err="1" smtClean="0"/>
              <a:t>mail:gops@olo.com.pl</a:t>
            </a:r>
            <a:endParaRPr lang="pl-PL" sz="1600" b="1" dirty="0" smtClean="0"/>
          </a:p>
          <a:p>
            <a:pPr>
              <a:buNone/>
            </a:pPr>
            <a:r>
              <a:rPr lang="pl-PL" sz="2200" b="1" dirty="0" smtClean="0"/>
              <a:t>lub pod nr telefonu – 89 626 20 65</a:t>
            </a:r>
          </a:p>
          <a:p>
            <a:pPr>
              <a:buNone/>
            </a:pPr>
            <a:endParaRPr lang="pl-PL" sz="2200" b="1" dirty="0" smtClean="0"/>
          </a:p>
          <a:p>
            <a:pPr>
              <a:buNone/>
            </a:pPr>
            <a:r>
              <a:rPr lang="pl-PL" sz="2000" b="1" dirty="0" smtClean="0"/>
              <a:t>Projektem systemowym będzie zarządzał Zespół Projektowy, pod nadzorem Kierownika Ośrodka.</a:t>
            </a:r>
          </a:p>
          <a:p>
            <a:pPr>
              <a:buNone/>
            </a:pPr>
            <a:r>
              <a:rPr lang="pl-PL" sz="2000" b="1" dirty="0" smtClean="0"/>
              <a:t>Zespół składa się z:</a:t>
            </a:r>
          </a:p>
          <a:p>
            <a:pPr>
              <a:buFontTx/>
              <a:buChar char="-"/>
            </a:pPr>
            <a:r>
              <a:rPr lang="pl-PL" sz="2000" b="1" dirty="0" smtClean="0"/>
              <a:t>Koordynatora projektu</a:t>
            </a:r>
          </a:p>
          <a:p>
            <a:pPr>
              <a:buFontTx/>
              <a:buChar char="-"/>
            </a:pPr>
            <a:r>
              <a:rPr lang="pl-PL" sz="2000" b="1" dirty="0" smtClean="0"/>
              <a:t>Księgowego projektu</a:t>
            </a:r>
          </a:p>
          <a:p>
            <a:pPr>
              <a:buFontTx/>
              <a:buChar char="-"/>
            </a:pPr>
            <a:r>
              <a:rPr lang="pl-PL" sz="2000" b="1" dirty="0" smtClean="0"/>
              <a:t>Dwóch pracowników socjalnych</a:t>
            </a:r>
          </a:p>
          <a:p>
            <a:pPr>
              <a:buFontTx/>
              <a:buChar char="-"/>
            </a:pPr>
            <a:endParaRPr lang="pl-PL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642918"/>
            <a:ext cx="2071702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00174"/>
            <a:ext cx="8286808" cy="43719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latin typeface="Baskerville Old Face" pitchFamily="18" charset="0"/>
              </a:rPr>
              <a:t> </a:t>
            </a:r>
            <a:r>
              <a:rPr lang="de-DE" sz="2400" b="1" dirty="0" smtClean="0">
                <a:latin typeface="Baskerville Old Face" pitchFamily="18" charset="0"/>
              </a:rPr>
              <a:t>Projekt </a:t>
            </a:r>
            <a:r>
              <a:rPr lang="pl-PL" sz="2400" b="1" dirty="0" smtClean="0">
                <a:latin typeface="Baskerville Old Face" pitchFamily="18" charset="0"/>
              </a:rPr>
              <a:t>systemowy kierowany jest </a:t>
            </a:r>
            <a:r>
              <a:rPr lang="de-DE" sz="2400" b="1" dirty="0" smtClean="0">
                <a:latin typeface="Baskerville Old Face" pitchFamily="18" charset="0"/>
              </a:rPr>
              <a:t>do </a:t>
            </a:r>
            <a:r>
              <a:rPr lang="de-DE" sz="2400" b="1" dirty="0" err="1" smtClean="0">
                <a:latin typeface="Baskerville Old Face" pitchFamily="18" charset="0"/>
              </a:rPr>
              <a:t>osób</a:t>
            </a:r>
            <a:r>
              <a:rPr lang="de-DE" sz="2400" b="1" dirty="0" smtClean="0">
                <a:latin typeface="Baskerville Old Face" pitchFamily="18" charset="0"/>
              </a:rPr>
              <a:t> </a:t>
            </a:r>
            <a:r>
              <a:rPr lang="de-DE" sz="2400" b="1" dirty="0" err="1" smtClean="0">
                <a:latin typeface="Baskerville Old Face" pitchFamily="18" charset="0"/>
              </a:rPr>
              <a:t>bezrobotnych</a:t>
            </a:r>
            <a:r>
              <a:rPr lang="de-DE" sz="2400" b="1" dirty="0" smtClean="0">
                <a:latin typeface="Baskerville Old Face" pitchFamily="18" charset="0"/>
              </a:rPr>
              <a:t>,</a:t>
            </a:r>
            <a:r>
              <a:rPr lang="pl-PL" sz="2400" b="1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de-DE" sz="2400" b="1" dirty="0" err="1" smtClean="0">
                <a:latin typeface="Baskerville Old Face" pitchFamily="18" charset="0"/>
              </a:rPr>
              <a:t>nieaktywnych</a:t>
            </a:r>
            <a:r>
              <a:rPr lang="pl-PL" sz="2400" b="1" dirty="0" smtClean="0">
                <a:latin typeface="Baskerville Old Face" pitchFamily="18" charset="0"/>
              </a:rPr>
              <a:t> </a:t>
            </a:r>
            <a:r>
              <a:rPr lang="de-DE" sz="2400" b="1" dirty="0" err="1" smtClean="0">
                <a:latin typeface="Baskerville Old Face" pitchFamily="18" charset="0"/>
              </a:rPr>
              <a:t>zawodowo</a:t>
            </a:r>
            <a:r>
              <a:rPr lang="pl-PL" sz="2400" b="1" dirty="0" smtClean="0">
                <a:latin typeface="Baskerville Old Face" pitchFamily="18" charset="0"/>
              </a:rPr>
              <a:t>, </a:t>
            </a:r>
            <a:r>
              <a:rPr lang="de-DE" sz="2400" b="1" dirty="0" smtClean="0">
                <a:latin typeface="Baskerville Old Face" pitchFamily="18" charset="0"/>
              </a:rPr>
              <a:t>do domowników </a:t>
            </a:r>
            <a:r>
              <a:rPr lang="de-DE" sz="2400" b="1" dirty="0" err="1" smtClean="0">
                <a:latin typeface="Baskerville Old Face" pitchFamily="18" charset="0"/>
              </a:rPr>
              <a:t>ubezpieczonych</a:t>
            </a:r>
            <a:r>
              <a:rPr lang="de-DE" sz="2400" b="1" dirty="0" smtClean="0">
                <a:latin typeface="Baskerville Old Face" pitchFamily="18" charset="0"/>
              </a:rPr>
              <a:t> </a:t>
            </a:r>
            <a:r>
              <a:rPr lang="pl-PL" sz="2400" b="1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de-DE" sz="2400" b="1" dirty="0" smtClean="0">
                <a:latin typeface="Baskerville Old Face" pitchFamily="18" charset="0"/>
              </a:rPr>
              <a:t>w KRUS </a:t>
            </a:r>
            <a:r>
              <a:rPr lang="pl-PL" sz="2400" b="1" dirty="0" smtClean="0">
                <a:latin typeface="Baskerville Old Face" pitchFamily="18" charset="0"/>
              </a:rPr>
              <a:t> w tym do co najmniej 10% osób niepełnosprawnych </a:t>
            </a:r>
          </a:p>
          <a:p>
            <a:pPr>
              <a:buNone/>
            </a:pPr>
            <a:r>
              <a:rPr lang="de-DE" sz="2400" b="1" dirty="0" smtClean="0">
                <a:latin typeface="Baskerville Old Face" pitchFamily="18" charset="0"/>
              </a:rPr>
              <a:t>w wieku aktywności zawodowej tj. 15-64 lat z </a:t>
            </a:r>
            <a:r>
              <a:rPr lang="de-DE" sz="2400" b="1" dirty="0" err="1" smtClean="0">
                <a:latin typeface="Baskerville Old Face" pitchFamily="18" charset="0"/>
              </a:rPr>
              <a:t>terenu</a:t>
            </a:r>
            <a:r>
              <a:rPr lang="de-DE" sz="2400" b="1" dirty="0" smtClean="0">
                <a:latin typeface="Baskerville Old Face" pitchFamily="18" charset="0"/>
              </a:rPr>
              <a:t> </a:t>
            </a:r>
            <a:r>
              <a:rPr lang="de-DE" sz="2400" b="1" dirty="0" err="1" smtClean="0">
                <a:latin typeface="Baskerville Old Face" pitchFamily="18" charset="0"/>
              </a:rPr>
              <a:t>gminy</a:t>
            </a:r>
            <a:r>
              <a:rPr lang="de-DE" sz="2400" b="1" dirty="0" smtClean="0">
                <a:latin typeface="Baskerville Old Face" pitchFamily="18" charset="0"/>
              </a:rPr>
              <a:t>,</a:t>
            </a:r>
            <a:r>
              <a:rPr lang="pl-PL" sz="2400" b="1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pl-PL" sz="2400" b="1" dirty="0" smtClean="0">
                <a:latin typeface="Baskerville Old Face" pitchFamily="18" charset="0"/>
              </a:rPr>
              <a:t>świadczeniobiorców GOPS w Janowcu Kościelnym. </a:t>
            </a:r>
          </a:p>
          <a:p>
            <a:pPr>
              <a:buNone/>
            </a:pPr>
            <a:r>
              <a:rPr lang="pl-PL" sz="2400" b="1" dirty="0" smtClean="0">
                <a:latin typeface="Baskerville Old Face" pitchFamily="18" charset="0"/>
              </a:rPr>
              <a:t>W </a:t>
            </a:r>
            <a:r>
              <a:rPr lang="pl-PL" sz="2400" b="1" dirty="0" err="1" smtClean="0">
                <a:latin typeface="Baskerville Old Face" pitchFamily="18" charset="0"/>
              </a:rPr>
              <a:t>pr</a:t>
            </a:r>
            <a:r>
              <a:rPr lang="de-DE" sz="2400" b="1" dirty="0" err="1" smtClean="0">
                <a:latin typeface="Baskerville Old Face" pitchFamily="18" charset="0"/>
              </a:rPr>
              <a:t>ojek</a:t>
            </a:r>
            <a:r>
              <a:rPr lang="pl-PL" sz="2400" b="1" dirty="0" smtClean="0">
                <a:latin typeface="Baskerville Old Face" pitchFamily="18" charset="0"/>
              </a:rPr>
              <a:t>cie </a:t>
            </a:r>
            <a:r>
              <a:rPr lang="de-DE" sz="2400" b="1" dirty="0" smtClean="0">
                <a:latin typeface="Baskerville Old Face" pitchFamily="18" charset="0"/>
              </a:rPr>
              <a:t>u</a:t>
            </a:r>
            <a:r>
              <a:rPr lang="pl-PL" sz="2400" b="1" dirty="0" err="1" smtClean="0">
                <a:latin typeface="Baskerville Old Face" pitchFamily="18" charset="0"/>
              </a:rPr>
              <a:t>czestniczyć</a:t>
            </a:r>
            <a:r>
              <a:rPr lang="pl-PL" sz="2400" b="1" dirty="0" smtClean="0">
                <a:latin typeface="Baskerville Old Face" pitchFamily="18" charset="0"/>
              </a:rPr>
              <a:t> będzie</a:t>
            </a:r>
            <a:r>
              <a:rPr lang="de-DE" sz="2400" b="1" dirty="0" smtClean="0">
                <a:latin typeface="Baskerville Old Face" pitchFamily="18" charset="0"/>
              </a:rPr>
              <a:t> 21 </a:t>
            </a:r>
            <a:r>
              <a:rPr lang="de-DE" sz="2400" b="1" dirty="0" err="1" smtClean="0">
                <a:latin typeface="Baskerville Old Face" pitchFamily="18" charset="0"/>
              </a:rPr>
              <a:t>beneficjentów</a:t>
            </a:r>
            <a:r>
              <a:rPr lang="de-DE" sz="2400" b="1" dirty="0" smtClean="0">
                <a:latin typeface="Baskerville Old Face" pitchFamily="18" charset="0"/>
              </a:rPr>
              <a:t>.</a:t>
            </a:r>
            <a:endParaRPr lang="pl-PL" sz="2400" b="1" dirty="0" smtClean="0">
              <a:latin typeface="Baskerville Old Face" pitchFamily="18" charset="0"/>
            </a:endParaRPr>
          </a:p>
          <a:p>
            <a:pPr>
              <a:buNone/>
            </a:pPr>
            <a:endParaRPr lang="pl-PL" dirty="0" smtClean="0">
              <a:latin typeface="Baskerville Old Face" pitchFamily="18" charset="0"/>
            </a:endParaRPr>
          </a:p>
          <a:p>
            <a:r>
              <a:rPr lang="pl-PL" sz="2000" b="1" u="sng" dirty="0" smtClean="0"/>
              <a:t>Rekrutację beneficjentów ostatecznych prowadzili pracownicy socjalni.</a:t>
            </a:r>
            <a:endParaRPr lang="pl-PL" sz="2000" b="1" u="sng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43050"/>
            <a:ext cx="8286808" cy="3143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Cel główny </a:t>
            </a:r>
            <a:r>
              <a:rPr lang="de-DE" sz="2800" b="1" dirty="0" err="1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projektu</a:t>
            </a:r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:</a:t>
            </a:r>
            <a:endParaRPr lang="pl-PL" sz="2800" b="1" dirty="0" smtClean="0">
              <a:solidFill>
                <a:schemeClr val="accent4">
                  <a:lumMod val="75000"/>
                </a:schemeClr>
              </a:solidFill>
              <a:latin typeface="Bell MT" pitchFamily="18" charset="0"/>
            </a:endParaRPr>
          </a:p>
          <a:p>
            <a:pPr algn="ctr">
              <a:buNone/>
            </a:pPr>
            <a:endParaRPr lang="pl-PL" b="1" dirty="0" smtClean="0">
              <a:solidFill>
                <a:schemeClr val="accent4">
                  <a:lumMod val="75000"/>
                </a:schemeClr>
              </a:solidFill>
              <a:latin typeface="Bell MT" pitchFamily="18" charset="0"/>
            </a:endParaRPr>
          </a:p>
          <a:p>
            <a:pPr>
              <a:buNone/>
            </a:pPr>
            <a:r>
              <a:rPr lang="pl-PL" b="1" dirty="0" smtClean="0">
                <a:latin typeface="Bell MT" pitchFamily="18" charset="0"/>
              </a:rPr>
              <a:t>  Zaktywizowanie społeczno-zawodowe w 2011r. 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21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osób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 tj.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19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uczestniczek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 i 2 uczestników w wieku 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15-64 lat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zagrożonych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wykluczeniem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społecznym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itchFamily="18" charset="0"/>
              </a:rPr>
              <a:t> na terenie gminy Janowiec Kościelny.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Bell MT" pitchFamily="18" charset="0"/>
            </a:endParaRP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00174"/>
            <a:ext cx="8641088" cy="40005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de-DE" sz="12800" b="1" dirty="0" smtClean="0">
                <a:solidFill>
                  <a:schemeClr val="accent2">
                    <a:lumMod val="75000"/>
                  </a:schemeClr>
                </a:solidFill>
                <a:latin typeface="Bell MT" pitchFamily="18" charset="0"/>
              </a:rPr>
              <a:t>Cele szczegółowe </a:t>
            </a:r>
            <a:r>
              <a:rPr lang="de-DE" sz="12800" b="1" dirty="0" err="1" smtClean="0">
                <a:solidFill>
                  <a:schemeClr val="accent2">
                    <a:lumMod val="75000"/>
                  </a:schemeClr>
                </a:solidFill>
                <a:latin typeface="Bell MT" pitchFamily="18" charset="0"/>
              </a:rPr>
              <a:t>projektu</a:t>
            </a:r>
            <a:r>
              <a:rPr lang="de-DE" sz="12800" b="1" dirty="0" smtClean="0">
                <a:solidFill>
                  <a:schemeClr val="accent2">
                    <a:lumMod val="75000"/>
                  </a:schemeClr>
                </a:solidFill>
                <a:latin typeface="Bell MT" pitchFamily="18" charset="0"/>
              </a:rPr>
              <a:t>:</a:t>
            </a:r>
            <a:endParaRPr lang="pl-PL" sz="9600" dirty="0" smtClean="0"/>
          </a:p>
          <a:p>
            <a:pPr lvl="0"/>
            <a:r>
              <a:rPr lang="de-DE" sz="9600" b="1" dirty="0" smtClean="0">
                <a:latin typeface="Bell MT" pitchFamily="18" charset="0"/>
              </a:rPr>
              <a:t>Z</a:t>
            </a:r>
            <a:r>
              <a:rPr lang="pl-PL" sz="9600" b="1" dirty="0" smtClean="0">
                <a:latin typeface="Bell MT" pitchFamily="18" charset="0"/>
              </a:rPr>
              <a:t>dobycie kluczowych umiejętności społecznych umożliwiających wejście na rynek pracy 21 osób tj. </a:t>
            </a:r>
          </a:p>
          <a:p>
            <a:pPr lvl="0">
              <a:buNone/>
            </a:pPr>
            <a:r>
              <a:rPr lang="pl-PL" sz="9600" b="1" dirty="0" smtClean="0">
                <a:latin typeface="Bell MT" pitchFamily="18" charset="0"/>
              </a:rPr>
              <a:t>     19 uczestniczek i 2 uczestników do końca 2011roku.</a:t>
            </a:r>
            <a:endParaRPr lang="pl-PL" sz="9600" dirty="0" smtClean="0">
              <a:latin typeface="Bell MT" pitchFamily="18" charset="0"/>
            </a:endParaRPr>
          </a:p>
          <a:p>
            <a:r>
              <a:rPr lang="de-DE" sz="9600" b="1" dirty="0" smtClean="0">
                <a:latin typeface="Bell MT" pitchFamily="18" charset="0"/>
              </a:rPr>
              <a:t>Z</a:t>
            </a:r>
            <a:r>
              <a:rPr lang="pl-PL" sz="9600" b="1" dirty="0" smtClean="0">
                <a:latin typeface="Bell MT" pitchFamily="18" charset="0"/>
              </a:rPr>
              <a:t>dobycie kluczowych umiejętności zawodowych umożliwiających wejście na rynek pracy 21 osób tj. </a:t>
            </a:r>
            <a:br>
              <a:rPr lang="pl-PL" sz="9600" b="1" dirty="0" smtClean="0">
                <a:latin typeface="Bell MT" pitchFamily="18" charset="0"/>
              </a:rPr>
            </a:br>
            <a:r>
              <a:rPr lang="pl-PL" sz="9600" b="1" dirty="0" smtClean="0">
                <a:latin typeface="Bell MT" pitchFamily="18" charset="0"/>
              </a:rPr>
              <a:t>19 uczestniczek i 2 uczestników do końca 2011roku.</a:t>
            </a:r>
            <a:endParaRPr lang="pl-PL" sz="9600" dirty="0" smtClean="0">
              <a:latin typeface="Bell MT" pitchFamily="18" charset="0"/>
            </a:endParaRPr>
          </a:p>
          <a:p>
            <a:pPr lvl="0"/>
            <a:r>
              <a:rPr lang="pl-PL" sz="9600" b="1" dirty="0" smtClean="0">
                <a:latin typeface="Bell MT" pitchFamily="18" charset="0"/>
              </a:rPr>
              <a:t>Poprawa sytuacji bytowej 14 świadczeniobiorców </a:t>
            </a:r>
          </a:p>
          <a:p>
            <a:pPr lvl="0">
              <a:buNone/>
            </a:pPr>
            <a:r>
              <a:rPr lang="pl-PL" sz="9600" b="1" dirty="0" smtClean="0">
                <a:latin typeface="Bell MT" pitchFamily="18" charset="0"/>
              </a:rPr>
              <a:t>      (13K i 1M) do końca 2011 roku.</a:t>
            </a:r>
          </a:p>
          <a:p>
            <a:pPr lvl="0"/>
            <a:r>
              <a:rPr lang="pl-PL" sz="9600" b="1" dirty="0" smtClean="0">
                <a:latin typeface="Bell MT" pitchFamily="18" charset="0"/>
              </a:rPr>
              <a:t>Zwiększenie motywacji do podjęcia zatrudnienia poprzez udział w treningu przedsiębiorczości 7 osób tj. 6K i 1M do końca 2011 roku.</a:t>
            </a:r>
            <a:endParaRPr lang="pl-PL" sz="9600" dirty="0" smtClean="0">
              <a:latin typeface="Bell MT" pitchFamily="18" charset="0"/>
            </a:endParaRPr>
          </a:p>
          <a:p>
            <a:pPr>
              <a:buNone/>
            </a:pPr>
            <a:r>
              <a:rPr lang="de-DE" sz="8000" b="1" dirty="0" smtClean="0">
                <a:latin typeface="Bell MT" pitchFamily="18" charset="0"/>
              </a:rPr>
              <a:t> 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357298"/>
            <a:ext cx="8355336" cy="435771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de-DE" b="1" dirty="0" smtClean="0">
                <a:latin typeface="Bell MT" pitchFamily="18" charset="0"/>
              </a:rPr>
              <a:t> </a:t>
            </a:r>
            <a:r>
              <a:rPr lang="de-DE" sz="41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Zadania realizowane w ramach </a:t>
            </a:r>
            <a:r>
              <a:rPr lang="de-DE" sz="4100" b="1" dirty="0" err="1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projektu</a:t>
            </a:r>
            <a:r>
              <a:rPr lang="de-DE" sz="41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:</a:t>
            </a:r>
            <a:endParaRPr lang="pl-PL" sz="4100" b="1" dirty="0" smtClean="0">
              <a:solidFill>
                <a:schemeClr val="accent4">
                  <a:lumMod val="75000"/>
                </a:schemeClr>
              </a:solidFill>
              <a:latin typeface="Bell MT" pitchFamily="18" charset="0"/>
            </a:endParaRPr>
          </a:p>
          <a:p>
            <a:pPr>
              <a:buNone/>
            </a:pPr>
            <a:endParaRPr lang="pl-PL" sz="2400" b="1" dirty="0" smtClean="0">
              <a:latin typeface="Bell MT" pitchFamily="18" charset="0"/>
            </a:endParaRPr>
          </a:p>
          <a:p>
            <a:pPr lvl="0"/>
            <a:r>
              <a:rPr lang="de-DE" b="1" dirty="0" err="1" smtClean="0">
                <a:latin typeface="Bell MT" pitchFamily="18" charset="0"/>
              </a:rPr>
              <a:t>Aktywna</a:t>
            </a:r>
            <a:r>
              <a:rPr lang="de-DE" b="1" dirty="0" smtClean="0">
                <a:latin typeface="Bell MT" pitchFamily="18" charset="0"/>
              </a:rPr>
              <a:t> integracja (Kontrakt Socjalny, Program Aktywności Lokalnej).</a:t>
            </a:r>
            <a:endParaRPr lang="pl-PL" b="1" dirty="0" smtClean="0">
              <a:latin typeface="Bell MT" pitchFamily="18" charset="0"/>
            </a:endParaRPr>
          </a:p>
          <a:p>
            <a:pPr lvl="0"/>
            <a:r>
              <a:rPr lang="de-DE" b="1" dirty="0" smtClean="0">
                <a:latin typeface="Bell MT" pitchFamily="18" charset="0"/>
              </a:rPr>
              <a:t>Praca socjalna (Zatrudnienie </a:t>
            </a:r>
            <a:r>
              <a:rPr lang="de-DE" b="1" dirty="0" err="1" smtClean="0">
                <a:latin typeface="Bell MT" pitchFamily="18" charset="0"/>
              </a:rPr>
              <a:t>pracownika</a:t>
            </a:r>
            <a:r>
              <a:rPr lang="de-DE" b="1" dirty="0" smtClean="0">
                <a:latin typeface="Bell MT" pitchFamily="18" charset="0"/>
              </a:rPr>
              <a:t> </a:t>
            </a:r>
            <a:r>
              <a:rPr lang="de-DE" b="1" dirty="0" err="1" smtClean="0">
                <a:latin typeface="Bell MT" pitchFamily="18" charset="0"/>
              </a:rPr>
              <a:t>socjalnego</a:t>
            </a:r>
            <a:r>
              <a:rPr lang="pl-PL" b="1" dirty="0" smtClean="0">
                <a:latin typeface="Bell MT" pitchFamily="18" charset="0"/>
              </a:rPr>
              <a:t> </a:t>
            </a:r>
          </a:p>
          <a:p>
            <a:pPr lvl="0">
              <a:buNone/>
            </a:pPr>
            <a:r>
              <a:rPr lang="pl-PL" b="1" dirty="0" smtClean="0">
                <a:latin typeface="Bell MT" pitchFamily="18" charset="0"/>
              </a:rPr>
              <a:t>     i upowszechnianie pracy socjalnej</a:t>
            </a:r>
            <a:r>
              <a:rPr lang="de-DE" b="1" dirty="0" smtClean="0">
                <a:latin typeface="Bell MT" pitchFamily="18" charset="0"/>
              </a:rPr>
              <a:t>).</a:t>
            </a:r>
            <a:endParaRPr lang="pl-PL" b="1" dirty="0" smtClean="0">
              <a:latin typeface="Bell MT" pitchFamily="18" charset="0"/>
            </a:endParaRPr>
          </a:p>
          <a:p>
            <a:pPr lvl="0"/>
            <a:r>
              <a:rPr lang="de-DE" b="1" dirty="0" smtClean="0">
                <a:latin typeface="Bell MT" pitchFamily="18" charset="0"/>
              </a:rPr>
              <a:t>Zasiłki i pomoc w naturze (wkład własny - </a:t>
            </a:r>
            <a:r>
              <a:rPr lang="de-DE" b="1" dirty="0" err="1" smtClean="0">
                <a:latin typeface="Bell MT" pitchFamily="18" charset="0"/>
              </a:rPr>
              <a:t>Klienci</a:t>
            </a:r>
            <a:r>
              <a:rPr lang="de-DE" b="1" dirty="0" smtClean="0">
                <a:latin typeface="Bell MT" pitchFamily="18" charset="0"/>
              </a:rPr>
              <a:t>  </a:t>
            </a:r>
            <a:endParaRPr lang="pl-PL" b="1" dirty="0" smtClean="0">
              <a:latin typeface="Bell MT" pitchFamily="18" charset="0"/>
            </a:endParaRPr>
          </a:p>
          <a:p>
            <a:pPr lvl="0">
              <a:buNone/>
            </a:pPr>
            <a:r>
              <a:rPr lang="pl-PL" b="1" dirty="0" smtClean="0">
                <a:latin typeface="Bell MT" pitchFamily="18" charset="0"/>
              </a:rPr>
              <a:t>     </a:t>
            </a:r>
            <a:r>
              <a:rPr lang="de-DE" b="1" dirty="0" smtClean="0">
                <a:latin typeface="Bell MT" pitchFamily="18" charset="0"/>
              </a:rPr>
              <a:t>w tym </a:t>
            </a:r>
            <a:r>
              <a:rPr lang="de-DE" b="1" dirty="0" err="1" smtClean="0">
                <a:latin typeface="Bell MT" pitchFamily="18" charset="0"/>
              </a:rPr>
              <a:t>zadaniu</a:t>
            </a:r>
            <a:r>
              <a:rPr lang="de-DE" b="1" dirty="0" smtClean="0">
                <a:latin typeface="Bell MT" pitchFamily="18" charset="0"/>
              </a:rPr>
              <a:t> b</a:t>
            </a:r>
            <a:r>
              <a:rPr lang="pl-PL" b="1" dirty="0" err="1" smtClean="0">
                <a:latin typeface="Bell MT" pitchFamily="18" charset="0"/>
              </a:rPr>
              <a:t>ędą</a:t>
            </a:r>
            <a:r>
              <a:rPr lang="de-DE" b="1" dirty="0" smtClean="0">
                <a:latin typeface="Bell MT" pitchFamily="18" charset="0"/>
              </a:rPr>
              <a:t> objęci wsparciem </a:t>
            </a:r>
            <a:r>
              <a:rPr lang="de-DE" b="1" dirty="0" err="1" smtClean="0">
                <a:latin typeface="Bell MT" pitchFamily="18" charset="0"/>
              </a:rPr>
              <a:t>finansowym</a:t>
            </a:r>
            <a:r>
              <a:rPr lang="pl-PL" b="1" dirty="0" smtClean="0">
                <a:latin typeface="Bell MT" pitchFamily="18" charset="0"/>
              </a:rPr>
              <a:t> </a:t>
            </a:r>
          </a:p>
          <a:p>
            <a:pPr lvl="0">
              <a:buNone/>
            </a:pPr>
            <a:r>
              <a:rPr lang="pl-PL" b="1" dirty="0" smtClean="0">
                <a:latin typeface="Bell MT" pitchFamily="18" charset="0"/>
              </a:rPr>
              <a:t>     </a:t>
            </a:r>
            <a:r>
              <a:rPr lang="de-DE" b="1" dirty="0" smtClean="0">
                <a:latin typeface="Bell MT" pitchFamily="18" charset="0"/>
              </a:rPr>
              <a:t>w formie zasiłku okresowego lub celowego).</a:t>
            </a:r>
            <a:endParaRPr lang="pl-PL" b="1" dirty="0" smtClean="0">
              <a:latin typeface="Bell MT" pitchFamily="18" charset="0"/>
            </a:endParaRPr>
          </a:p>
          <a:p>
            <a:pPr lvl="0"/>
            <a:r>
              <a:rPr lang="de-DE" b="1" dirty="0" err="1" smtClean="0">
                <a:latin typeface="Bell MT" pitchFamily="18" charset="0"/>
              </a:rPr>
              <a:t>Zarządzanie</a:t>
            </a:r>
            <a:r>
              <a:rPr lang="de-DE" b="1" dirty="0" smtClean="0">
                <a:latin typeface="Bell MT" pitchFamily="18" charset="0"/>
              </a:rPr>
              <a:t> projektem (m.in. promocja projektu).</a:t>
            </a:r>
            <a:endParaRPr lang="pl-PL" b="1" dirty="0" smtClean="0">
              <a:latin typeface="Bell MT" pitchFamily="18" charset="0"/>
            </a:endParaRP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1357298"/>
            <a:ext cx="7498080" cy="428628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de-DE" sz="7000" b="1" dirty="0" smtClean="0">
                <a:solidFill>
                  <a:schemeClr val="accent4">
                    <a:lumMod val="75000"/>
                  </a:schemeClr>
                </a:solidFill>
                <a:latin typeface="Bell MT" pitchFamily="18" charset="0"/>
              </a:rPr>
              <a:t>BUDŻET PROJEKTU</a:t>
            </a:r>
            <a:endParaRPr lang="pl-PL" dirty="0" smtClean="0">
              <a:latin typeface="Bell MT" pitchFamily="18" charset="0"/>
            </a:endParaRPr>
          </a:p>
          <a:p>
            <a:pPr>
              <a:buNone/>
            </a:pPr>
            <a:endParaRPr lang="pl-PL" sz="8600" dirty="0" smtClean="0">
              <a:latin typeface="Bell MT" pitchFamily="18" charset="0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Koszty ogółem: 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99 929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48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Koszty bezpośrednie: 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88 189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47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Zadanie 1: Aktywna integracja: 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47 951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33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Zadanie 2: Praca socjalna: 2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2 545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14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Zadanie 3: Zasiłki i pomoc w naturze (wkład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własny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):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 10 493,00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Zarządzanie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projektem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 7 200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00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Koszty pośrednie: 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11 740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01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Wnioskowane dofinansowanie: 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89 436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pl-PL" sz="8600" b="1" dirty="0" smtClean="0">
                <a:latin typeface="Arabic Typesetting" pitchFamily="66" charset="-78"/>
                <a:cs typeface="Arabic Typesetting" pitchFamily="66" charset="-78"/>
              </a:rPr>
              <a:t>48</a:t>
            </a:r>
            <a:r>
              <a:rPr lang="de-DE" sz="8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sz="8600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endParaRPr lang="pl-PL" sz="86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sz="8000" b="1" dirty="0" smtClean="0">
              <a:latin typeface="Bell MT" pitchFamily="18" charset="0"/>
            </a:endParaRP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28604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5720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sz="31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de-DE" sz="3100" b="1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KONTRAKT SOCJALNY</a:t>
            </a:r>
            <a:endParaRPr lang="pl-PL" sz="3100" b="1" dirty="0" smtClean="0">
              <a:solidFill>
                <a:schemeClr val="accent3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pl-PL" sz="3100" b="1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W ramach zadania „Aktywna integracja” z 14 beneficjentami będą zawarte kontrakty socjalne.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Łączna kwota przeznaczona na kontrakt </a:t>
            </a:r>
            <a:r>
              <a:rPr lang="de-DE" dirty="0" err="1" smtClean="0">
                <a:latin typeface="Arabic Typesetting" pitchFamily="66" charset="-78"/>
                <a:cs typeface="Arabic Typesetting" pitchFamily="66" charset="-78"/>
              </a:rPr>
              <a:t>socjalny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dirty="0" err="1" smtClean="0">
                <a:latin typeface="Arabic Typesetting" pitchFamily="66" charset="-78"/>
                <a:cs typeface="Arabic Typesetting" pitchFamily="66" charset="-78"/>
              </a:rPr>
              <a:t>wynosi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b="1" dirty="0" smtClean="0">
                <a:latin typeface="Arabic Typesetting" pitchFamily="66" charset="-78"/>
                <a:cs typeface="Arabic Typesetting" pitchFamily="66" charset="-78"/>
              </a:rPr>
              <a:t>32 750,06 </a:t>
            </a:r>
            <a:r>
              <a:rPr lang="de-DE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r>
              <a:rPr lang="de-DE" b="1" dirty="0" smtClean="0">
                <a:latin typeface="Arabic Typesetting" pitchFamily="66" charset="-78"/>
                <a:cs typeface="Arabic Typesetting" pitchFamily="66" charset="-78"/>
              </a:rPr>
              <a:t> (ryczałt)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, 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    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a cena </a:t>
            </a:r>
            <a:r>
              <a:rPr lang="de-DE" dirty="0" err="1" smtClean="0">
                <a:latin typeface="Arabic Typesetting" pitchFamily="66" charset="-78"/>
                <a:cs typeface="Arabic Typesetting" pitchFamily="66" charset="-78"/>
              </a:rPr>
              <a:t>jednostkowa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dirty="0" err="1" smtClean="0">
                <a:latin typeface="Arabic Typesetting" pitchFamily="66" charset="-78"/>
                <a:cs typeface="Arabic Typesetting" pitchFamily="66" charset="-78"/>
              </a:rPr>
              <a:t>wynosi</a:t>
            </a:r>
            <a:r>
              <a:rPr lang="de-DE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b="1" dirty="0" smtClean="0">
                <a:latin typeface="Arabic Typesetting" pitchFamily="66" charset="-78"/>
                <a:cs typeface="Arabic Typesetting" pitchFamily="66" charset="-78"/>
              </a:rPr>
              <a:t>2 339,29</a:t>
            </a:r>
            <a:r>
              <a:rPr lang="de-DE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b="1" dirty="0" err="1" smtClean="0">
                <a:latin typeface="Arabic Typesetting" pitchFamily="66" charset="-78"/>
                <a:cs typeface="Arabic Typesetting" pitchFamily="66" charset="-78"/>
              </a:rPr>
              <a:t>zł</a:t>
            </a:r>
            <a:r>
              <a:rPr lang="pl-PL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e-DE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de-DE" b="1" dirty="0" err="1" smtClean="0">
                <a:latin typeface="Arabic Typesetting" pitchFamily="66" charset="-78"/>
                <a:cs typeface="Arabic Typesetting" pitchFamily="66" charset="-78"/>
              </a:rPr>
              <a:t>ryczałt</a:t>
            </a:r>
            <a:r>
              <a:rPr lang="de-DE" b="1" dirty="0" smtClean="0">
                <a:latin typeface="Arabic Typesetting" pitchFamily="66" charset="-78"/>
                <a:cs typeface="Arabic Typesetting" pitchFamily="66" charset="-78"/>
              </a:rPr>
              <a:t>).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651510" indent="-514350">
              <a:buAutoNum type="arabicPeriod"/>
            </a:pPr>
            <a:r>
              <a:rPr lang="pl-PL" b="1" dirty="0" smtClean="0">
                <a:solidFill>
                  <a:schemeClr val="accent4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Warsztaty psychologiczne (instrument aktywizacji społecznej) zajęcia prowadzone głównie w formie ćwiczeniowej. </a:t>
            </a:r>
            <a:endParaRPr lang="pl-PL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Mają na celu lepsze poznanie siebie, swych słabości oraz mocnych stron</a:t>
            </a:r>
          </a:p>
          <a:p>
            <a:endParaRPr lang="pl-PL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44" y="5929330"/>
            <a:ext cx="87398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Projekt współfinansowany ze środków Europejskiego Funduszu Społecznego w ramach Programu Operacyjnego Kapitał Ludzki 2007-2013                               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Priorytet VII Promocja Integracji Społecznej, Działanie 7.1 Rozwój i upowszechnianie aktywnej integracji, </a:t>
            </a:r>
            <a:r>
              <a:rPr kumimoji="0" lang="pl-PL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Poddziałanie</a:t>
            </a: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 7.1.1 Rozwój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9113" algn="ctr"/>
                <a:tab pos="6119813" algn="r"/>
              </a:tabLst>
            </a:pPr>
            <a:r>
              <a:rPr kumimoji="0" lang="pl-PL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-18"/>
                <a:cs typeface="Times New Roman" pitchFamily="18" charset="0"/>
              </a:rPr>
              <a:t>i upowszechnianie aktywnej integracji przez ośrodki pomocy społecznej.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642918"/>
            <a:ext cx="2058975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32410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1830</Words>
  <Application>Microsoft Office PowerPoint</Application>
  <PresentationFormat>Pokaz na ekranie (4:3)</PresentationFormat>
  <Paragraphs>237</Paragraphs>
  <Slides>22</Slides>
  <Notes>2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Wierzchołek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GOPS</dc:creator>
  <cp:lastModifiedBy>gops</cp:lastModifiedBy>
  <cp:revision>45</cp:revision>
  <dcterms:created xsi:type="dcterms:W3CDTF">2010-12-13T11:02:24Z</dcterms:created>
  <dcterms:modified xsi:type="dcterms:W3CDTF">2011-05-23T08:15:10Z</dcterms:modified>
</cp:coreProperties>
</file>